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62" r:id="rId4"/>
    <p:sldId id="258" r:id="rId5"/>
    <p:sldId id="259" r:id="rId6"/>
    <p:sldId id="260" r:id="rId7"/>
    <p:sldId id="261"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33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D143B6B-E236-4D4A-8AC5-E7F71EA9BD88}" type="datetimeFigureOut">
              <a:rPr lang="en-GB" smtClean="0"/>
              <a:t>19/09/2019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923409FD-858C-4A3D-8D16-FED4060E4CD4}" type="slidenum">
              <a:rPr lang="en-GB" smtClean="0"/>
              <a:t>‹#›</a:t>
            </a:fld>
            <a:endParaRPr lang="en-GB"/>
          </a:p>
        </p:txBody>
      </p:sp>
    </p:spTree>
    <p:extLst>
      <p:ext uri="{BB962C8B-B14F-4D97-AF65-F5344CB8AC3E}">
        <p14:creationId xmlns:p14="http://schemas.microsoft.com/office/powerpoint/2010/main" val="2386692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143B6B-E236-4D4A-8AC5-E7F71EA9BD88}" type="datetimeFigureOut">
              <a:rPr lang="en-GB" smtClean="0"/>
              <a:t>19/09/2019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3409FD-858C-4A3D-8D16-FED4060E4CD4}" type="slidenum">
              <a:rPr lang="en-GB" smtClean="0"/>
              <a:t>‹#›</a:t>
            </a:fld>
            <a:endParaRPr lang="en-GB"/>
          </a:p>
        </p:txBody>
      </p:sp>
    </p:spTree>
    <p:extLst>
      <p:ext uri="{BB962C8B-B14F-4D97-AF65-F5344CB8AC3E}">
        <p14:creationId xmlns:p14="http://schemas.microsoft.com/office/powerpoint/2010/main" val="3532612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143B6B-E236-4D4A-8AC5-E7F71EA9BD88}" type="datetimeFigureOut">
              <a:rPr lang="en-GB" smtClean="0"/>
              <a:t>19/09/2019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3409FD-858C-4A3D-8D16-FED4060E4CD4}" type="slidenum">
              <a:rPr lang="en-GB" smtClean="0"/>
              <a:t>‹#›</a:t>
            </a:fld>
            <a:endParaRPr lang="en-GB"/>
          </a:p>
        </p:txBody>
      </p:sp>
    </p:spTree>
    <p:extLst>
      <p:ext uri="{BB962C8B-B14F-4D97-AF65-F5344CB8AC3E}">
        <p14:creationId xmlns:p14="http://schemas.microsoft.com/office/powerpoint/2010/main" val="1034374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143B6B-E236-4D4A-8AC5-E7F71EA9BD88}" type="datetimeFigureOut">
              <a:rPr lang="en-GB" smtClean="0"/>
              <a:t>19/09/2019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3409FD-858C-4A3D-8D16-FED4060E4CD4}" type="slidenum">
              <a:rPr lang="en-GB" smtClean="0"/>
              <a:t>‹#›</a:t>
            </a:fld>
            <a:endParaRPr lang="en-GB"/>
          </a:p>
        </p:txBody>
      </p:sp>
    </p:spTree>
    <p:extLst>
      <p:ext uri="{BB962C8B-B14F-4D97-AF65-F5344CB8AC3E}">
        <p14:creationId xmlns:p14="http://schemas.microsoft.com/office/powerpoint/2010/main" val="1827610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593667" y="6272784"/>
            <a:ext cx="2644309" cy="365125"/>
          </a:xfrm>
        </p:spPr>
        <p:txBody>
          <a:bodyPr/>
          <a:lstStyle/>
          <a:p>
            <a:fld id="{6D143B6B-E236-4D4A-8AC5-E7F71EA9BD88}" type="datetimeFigureOut">
              <a:rPr lang="en-GB" smtClean="0"/>
              <a:t>19/09/2019</a:t>
            </a:fld>
            <a:endParaRPr lang="en-GB"/>
          </a:p>
        </p:txBody>
      </p:sp>
      <p:sp>
        <p:nvSpPr>
          <p:cNvPr id="5" name="Footer Placeholder 4"/>
          <p:cNvSpPr>
            <a:spLocks noGrp="1"/>
          </p:cNvSpPr>
          <p:nvPr>
            <p:ph type="ftr" sz="quarter" idx="11"/>
          </p:nvPr>
        </p:nvSpPr>
        <p:spPr>
          <a:xfrm>
            <a:off x="2182708" y="6272784"/>
            <a:ext cx="6327648" cy="365125"/>
          </a:xfrm>
        </p:spPr>
        <p:txBody>
          <a:bodyPr/>
          <a:lstStyle/>
          <a:p>
            <a:endParaRPr lang="en-GB"/>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923409FD-858C-4A3D-8D16-FED4060E4CD4}" type="slidenum">
              <a:rPr lang="en-GB" smtClean="0"/>
              <a:t>‹#›</a:t>
            </a:fld>
            <a:endParaRPr lang="en-GB"/>
          </a:p>
        </p:txBody>
      </p:sp>
    </p:spTree>
    <p:extLst>
      <p:ext uri="{BB962C8B-B14F-4D97-AF65-F5344CB8AC3E}">
        <p14:creationId xmlns:p14="http://schemas.microsoft.com/office/powerpoint/2010/main" val="1110179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D143B6B-E236-4D4A-8AC5-E7F71EA9BD88}" type="datetimeFigureOut">
              <a:rPr lang="en-GB" smtClean="0"/>
              <a:t>19/09/2019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3409FD-858C-4A3D-8D16-FED4060E4CD4}" type="slidenum">
              <a:rPr lang="en-GB" smtClean="0"/>
              <a:t>‹#›</a:t>
            </a:fld>
            <a:endParaRPr lang="en-GB"/>
          </a:p>
        </p:txBody>
      </p:sp>
    </p:spTree>
    <p:extLst>
      <p:ext uri="{BB962C8B-B14F-4D97-AF65-F5344CB8AC3E}">
        <p14:creationId xmlns:p14="http://schemas.microsoft.com/office/powerpoint/2010/main" val="3199182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143B6B-E236-4D4A-8AC5-E7F71EA9BD88}" type="datetimeFigureOut">
              <a:rPr lang="en-GB" smtClean="0"/>
              <a:t>19/09/2019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3409FD-858C-4A3D-8D16-FED4060E4CD4}" type="slidenum">
              <a:rPr lang="en-GB" smtClean="0"/>
              <a:t>‹#›</a:t>
            </a:fld>
            <a:endParaRPr lang="en-GB"/>
          </a:p>
        </p:txBody>
      </p:sp>
    </p:spTree>
    <p:extLst>
      <p:ext uri="{BB962C8B-B14F-4D97-AF65-F5344CB8AC3E}">
        <p14:creationId xmlns:p14="http://schemas.microsoft.com/office/powerpoint/2010/main" val="1216850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D143B6B-E236-4D4A-8AC5-E7F71EA9BD88}" type="datetimeFigureOut">
              <a:rPr lang="en-GB" smtClean="0"/>
              <a:t>19/09/2019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3409FD-858C-4A3D-8D16-FED4060E4CD4}" type="slidenum">
              <a:rPr lang="en-GB" smtClean="0"/>
              <a:t>‹#›</a:t>
            </a:fld>
            <a:endParaRPr lang="en-GB"/>
          </a:p>
        </p:txBody>
      </p:sp>
    </p:spTree>
    <p:extLst>
      <p:ext uri="{BB962C8B-B14F-4D97-AF65-F5344CB8AC3E}">
        <p14:creationId xmlns:p14="http://schemas.microsoft.com/office/powerpoint/2010/main" val="1308616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143B6B-E236-4D4A-8AC5-E7F71EA9BD88}" type="datetimeFigureOut">
              <a:rPr lang="en-GB" smtClean="0"/>
              <a:t>19/09/2019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3409FD-858C-4A3D-8D16-FED4060E4CD4}" type="slidenum">
              <a:rPr lang="en-GB" smtClean="0"/>
              <a:t>‹#›</a:t>
            </a:fld>
            <a:endParaRPr lang="en-GB"/>
          </a:p>
        </p:txBody>
      </p:sp>
    </p:spTree>
    <p:extLst>
      <p:ext uri="{BB962C8B-B14F-4D97-AF65-F5344CB8AC3E}">
        <p14:creationId xmlns:p14="http://schemas.microsoft.com/office/powerpoint/2010/main" val="130690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D143B6B-E236-4D4A-8AC5-E7F71EA9BD88}" type="datetimeFigureOut">
              <a:rPr lang="en-GB" smtClean="0"/>
              <a:t>19/09/2019</a:t>
            </a:fld>
            <a:endParaRPr lang="en-GB"/>
          </a:p>
        </p:txBody>
      </p:sp>
      <p:sp>
        <p:nvSpPr>
          <p:cNvPr id="6" name="Footer Placeholder 5"/>
          <p:cNvSpPr>
            <a:spLocks noGrp="1"/>
          </p:cNvSpPr>
          <p:nvPr>
            <p:ph type="ftr" sz="quarter" idx="11"/>
          </p:nvPr>
        </p:nvSpPr>
        <p:spPr/>
        <p:txBody>
          <a:bodyPr/>
          <a:lstStyle/>
          <a:p>
            <a:endParaRPr lang="en-GB"/>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923409FD-858C-4A3D-8D16-FED4060E4CD4}" type="slidenum">
              <a:rPr lang="en-GB" smtClean="0"/>
              <a:t>‹#›</a:t>
            </a:fld>
            <a:endParaRPr lang="en-GB"/>
          </a:p>
        </p:txBody>
      </p:sp>
    </p:spTree>
    <p:extLst>
      <p:ext uri="{BB962C8B-B14F-4D97-AF65-F5344CB8AC3E}">
        <p14:creationId xmlns:p14="http://schemas.microsoft.com/office/powerpoint/2010/main" val="874088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D143B6B-E236-4D4A-8AC5-E7F71EA9BD88}" type="datetimeFigureOut">
              <a:rPr lang="en-GB" smtClean="0"/>
              <a:t>19/09/2019</a:t>
            </a:fld>
            <a:endParaRPr lang="en-GB"/>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923409FD-858C-4A3D-8D16-FED4060E4CD4}" type="slidenum">
              <a:rPr lang="en-GB" smtClean="0"/>
              <a:t>‹#›</a:t>
            </a:fld>
            <a:endParaRPr lang="en-GB"/>
          </a:p>
        </p:txBody>
      </p:sp>
    </p:spTree>
    <p:extLst>
      <p:ext uri="{BB962C8B-B14F-4D97-AF65-F5344CB8AC3E}">
        <p14:creationId xmlns:p14="http://schemas.microsoft.com/office/powerpoint/2010/main" val="3507271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6D143B6B-E236-4D4A-8AC5-E7F71EA9BD88}" type="datetimeFigureOut">
              <a:rPr lang="en-GB" smtClean="0"/>
              <a:t>19/09/2019</a:t>
            </a:fld>
            <a:endParaRPr lang="en-GB"/>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GB"/>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923409FD-858C-4A3D-8D16-FED4060E4CD4}" type="slidenum">
              <a:rPr lang="en-GB" smtClean="0"/>
              <a:t>‹#›</a:t>
            </a:fld>
            <a:endParaRPr lang="en-GB"/>
          </a:p>
        </p:txBody>
      </p:sp>
    </p:spTree>
    <p:extLst>
      <p:ext uri="{BB962C8B-B14F-4D97-AF65-F5344CB8AC3E}">
        <p14:creationId xmlns:p14="http://schemas.microsoft.com/office/powerpoint/2010/main" val="324203963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ideo" Target="https://www.youtube.com/embed/ErSjc1PEGKE" TargetMode="External"/><Relationship Id="rId4" Type="http://schemas.openxmlformats.org/officeDocument/2006/relationships/hyperlink" Target="https://www.youtube.com/watch?v=ErSjc1PEGK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Cornell Notes </a:t>
            </a:r>
            <a:endParaRPr lang="en-GB" dirty="0"/>
          </a:p>
        </p:txBody>
      </p:sp>
      <p:sp>
        <p:nvSpPr>
          <p:cNvPr id="3" name="Subtitle 2"/>
          <p:cNvSpPr>
            <a:spLocks noGrp="1"/>
          </p:cNvSpPr>
          <p:nvPr>
            <p:ph type="subTitle" idx="1"/>
          </p:nvPr>
        </p:nvSpPr>
        <p:spPr/>
        <p:txBody>
          <a:bodyPr/>
          <a:lstStyle/>
          <a:p>
            <a:r>
              <a:rPr lang="en-GB" dirty="0" smtClean="0"/>
              <a:t>A specific strategy to help your long term learning. </a:t>
            </a:r>
            <a:endParaRPr lang="en-GB" dirty="0"/>
          </a:p>
        </p:txBody>
      </p:sp>
    </p:spTree>
    <p:extLst>
      <p:ext uri="{BB962C8B-B14F-4D97-AF65-F5344CB8AC3E}">
        <p14:creationId xmlns:p14="http://schemas.microsoft.com/office/powerpoint/2010/main" val="3408911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19807" y="942862"/>
            <a:ext cx="3846784" cy="5498966"/>
          </a:xfrm>
          <a:prstGeom prst="rect">
            <a:avLst/>
          </a:prstGeom>
        </p:spPr>
      </p:pic>
      <p:sp>
        <p:nvSpPr>
          <p:cNvPr id="5" name="TextBox 4"/>
          <p:cNvSpPr txBox="1"/>
          <p:nvPr/>
        </p:nvSpPr>
        <p:spPr>
          <a:xfrm>
            <a:off x="378372" y="173421"/>
            <a:ext cx="11603421" cy="769441"/>
          </a:xfrm>
          <a:prstGeom prst="rect">
            <a:avLst/>
          </a:prstGeom>
          <a:noFill/>
        </p:spPr>
        <p:txBody>
          <a:bodyPr wrap="square" rtlCol="0">
            <a:spAutoFit/>
          </a:bodyPr>
          <a:lstStyle/>
          <a:p>
            <a:r>
              <a:rPr lang="en-GB" sz="4400" dirty="0" smtClean="0"/>
              <a:t>Cornell Notes Method </a:t>
            </a:r>
            <a:endParaRPr lang="en-GB" sz="4400" dirty="0"/>
          </a:p>
        </p:txBody>
      </p:sp>
    </p:spTree>
    <p:extLst>
      <p:ext uri="{BB962C8B-B14F-4D97-AF65-F5344CB8AC3E}">
        <p14:creationId xmlns:p14="http://schemas.microsoft.com/office/powerpoint/2010/main" val="3568852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rSjc1PEGKE"/>
          <p:cNvPicPr>
            <a:picLocks noRot="1" noChangeAspect="1"/>
          </p:cNvPicPr>
          <p:nvPr>
            <a:videoFile r:link="rId1"/>
          </p:nvPr>
        </p:nvPicPr>
        <p:blipFill>
          <a:blip r:embed="rId3"/>
          <a:stretch>
            <a:fillRect/>
          </a:stretch>
        </p:blipFill>
        <p:spPr>
          <a:xfrm>
            <a:off x="381000" y="504825"/>
            <a:ext cx="10604500" cy="5965031"/>
          </a:xfrm>
          <a:prstGeom prst="rect">
            <a:avLst/>
          </a:prstGeom>
        </p:spPr>
      </p:pic>
      <p:sp>
        <p:nvSpPr>
          <p:cNvPr id="3" name="Rectangle 2"/>
          <p:cNvSpPr/>
          <p:nvPr/>
        </p:nvSpPr>
        <p:spPr>
          <a:xfrm>
            <a:off x="6150202" y="0"/>
            <a:ext cx="4835298" cy="369332"/>
          </a:xfrm>
          <a:prstGeom prst="rect">
            <a:avLst/>
          </a:prstGeom>
        </p:spPr>
        <p:txBody>
          <a:bodyPr wrap="none">
            <a:spAutoFit/>
          </a:bodyPr>
          <a:lstStyle/>
          <a:p>
            <a:r>
              <a:rPr lang="en-GB" dirty="0" smtClean="0">
                <a:hlinkClick r:id="rId4"/>
              </a:rPr>
              <a:t>https://www.youtube.com/watch?v=ErSjc1PEGKE</a:t>
            </a:r>
            <a:endParaRPr lang="en-GB" dirty="0"/>
          </a:p>
        </p:txBody>
      </p:sp>
    </p:spTree>
    <p:extLst>
      <p:ext uri="{BB962C8B-B14F-4D97-AF65-F5344CB8AC3E}">
        <p14:creationId xmlns:p14="http://schemas.microsoft.com/office/powerpoint/2010/main" val="2581412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766" y="0"/>
            <a:ext cx="10515600" cy="740979"/>
          </a:xfrm>
        </p:spPr>
        <p:txBody>
          <a:bodyPr>
            <a:normAutofit fontScale="90000"/>
          </a:bodyPr>
          <a:lstStyle/>
          <a:p>
            <a:r>
              <a:rPr lang="en-GB" dirty="0" smtClean="0"/>
              <a:t>Cornell notes – how? </a:t>
            </a:r>
            <a:endParaRPr lang="en-GB" dirty="0"/>
          </a:p>
        </p:txBody>
      </p:sp>
      <p:pic>
        <p:nvPicPr>
          <p:cNvPr id="4" name="Picture 3"/>
          <p:cNvPicPr>
            <a:picLocks noChangeAspect="1"/>
          </p:cNvPicPr>
          <p:nvPr/>
        </p:nvPicPr>
        <p:blipFill>
          <a:blip r:embed="rId2"/>
          <a:stretch>
            <a:fillRect/>
          </a:stretch>
        </p:blipFill>
        <p:spPr>
          <a:xfrm>
            <a:off x="396766" y="740979"/>
            <a:ext cx="3849082" cy="5754414"/>
          </a:xfrm>
          <a:prstGeom prst="rect">
            <a:avLst/>
          </a:prstGeom>
        </p:spPr>
      </p:pic>
      <p:pic>
        <p:nvPicPr>
          <p:cNvPr id="5" name="Picture 4"/>
          <p:cNvPicPr>
            <a:picLocks noChangeAspect="1"/>
          </p:cNvPicPr>
          <p:nvPr/>
        </p:nvPicPr>
        <p:blipFill>
          <a:blip r:embed="rId3"/>
          <a:stretch>
            <a:fillRect/>
          </a:stretch>
        </p:blipFill>
        <p:spPr>
          <a:xfrm>
            <a:off x="6825384" y="627551"/>
            <a:ext cx="4946827" cy="5754283"/>
          </a:xfrm>
          <a:prstGeom prst="rect">
            <a:avLst/>
          </a:prstGeom>
        </p:spPr>
      </p:pic>
    </p:spTree>
    <p:extLst>
      <p:ext uri="{BB962C8B-B14F-4D97-AF65-F5344CB8AC3E}">
        <p14:creationId xmlns:p14="http://schemas.microsoft.com/office/powerpoint/2010/main" val="291062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975131" y="1738969"/>
            <a:ext cx="5543550" cy="3190875"/>
          </a:xfrm>
          <a:prstGeom prst="rect">
            <a:avLst/>
          </a:prstGeom>
        </p:spPr>
      </p:pic>
      <p:sp>
        <p:nvSpPr>
          <p:cNvPr id="5" name="TextBox 4"/>
          <p:cNvSpPr txBox="1"/>
          <p:nvPr/>
        </p:nvSpPr>
        <p:spPr>
          <a:xfrm>
            <a:off x="599090" y="315310"/>
            <a:ext cx="10752082" cy="846386"/>
          </a:xfrm>
          <a:prstGeom prst="rect">
            <a:avLst/>
          </a:prstGeom>
          <a:noFill/>
        </p:spPr>
        <p:txBody>
          <a:bodyPr wrap="square" rtlCol="0">
            <a:spAutoFit/>
          </a:bodyPr>
          <a:lstStyle/>
          <a:p>
            <a:r>
              <a:rPr lang="en-GB" sz="4900" cap="all" dirty="0">
                <a:blipFill>
                  <a:blip r:embed="rId3">
                    <a:extLst>
                      <a:ext uri="{28A0092B-C50C-407E-A947-70E740481C1C}">
                        <a14:useLocalDpi xmlns:a14="http://schemas.microsoft.com/office/drawing/2010/main" val="0"/>
                      </a:ext>
                    </a:extLst>
                  </a:blip>
                  <a:tile tx="6350" ty="-127000" sx="65000" sy="64000" flip="none" algn="tl"/>
                </a:blipFill>
                <a:latin typeface="Rockwell Condensed" panose="02060603050405020104"/>
                <a:ea typeface="+mj-ea"/>
                <a:cs typeface="+mj-cs"/>
              </a:rPr>
              <a:t>Cornell </a:t>
            </a:r>
            <a:r>
              <a:rPr lang="en-GB" sz="4900" cap="all" dirty="0">
                <a:blipFill>
                  <a:blip r:embed="rId3">
                    <a:extLst>
                      <a:ext uri="{28A0092B-C50C-407E-A947-70E740481C1C}">
                        <a14:useLocalDpi xmlns:a14="http://schemas.microsoft.com/office/drawing/2010/main" val="0"/>
                      </a:ext>
                    </a:extLst>
                  </a:blip>
                  <a:tile tx="6350" ty="-127000" sx="65000" sy="64000" flip="none" algn="tl"/>
                </a:blipFill>
                <a:latin typeface="Rockwell Condensed" panose="02060603050405020104"/>
                <a:ea typeface="+mj-ea"/>
                <a:cs typeface="+mj-cs"/>
              </a:rPr>
              <a:t>Notes – making them useful </a:t>
            </a:r>
            <a:endParaRPr lang="en-GB" sz="4900" cap="all" dirty="0">
              <a:blipFill>
                <a:blip r:embed="rId3">
                  <a:extLst>
                    <a:ext uri="{28A0092B-C50C-407E-A947-70E740481C1C}">
                      <a14:useLocalDpi xmlns:a14="http://schemas.microsoft.com/office/drawing/2010/main" val="0"/>
                    </a:ext>
                  </a:extLst>
                </a:blip>
                <a:tile tx="6350" ty="-127000" sx="65000" sy="64000" flip="none" algn="tl"/>
              </a:blipFill>
              <a:latin typeface="Rockwell Condensed" panose="02060603050405020104"/>
              <a:ea typeface="+mj-ea"/>
              <a:cs typeface="+mj-cs"/>
            </a:endParaRPr>
          </a:p>
        </p:txBody>
      </p:sp>
      <p:sp>
        <p:nvSpPr>
          <p:cNvPr id="6" name="TextBox 5"/>
          <p:cNvSpPr txBox="1"/>
          <p:nvPr/>
        </p:nvSpPr>
        <p:spPr>
          <a:xfrm>
            <a:off x="488731" y="1497724"/>
            <a:ext cx="5092262" cy="4154984"/>
          </a:xfrm>
          <a:prstGeom prst="rect">
            <a:avLst/>
          </a:prstGeom>
          <a:noFill/>
        </p:spPr>
        <p:txBody>
          <a:bodyPr wrap="square" rtlCol="0">
            <a:spAutoFit/>
          </a:bodyPr>
          <a:lstStyle/>
          <a:p>
            <a:pPr marL="342900" indent="-342900">
              <a:buAutoNum type="arabicParenR"/>
            </a:pPr>
            <a:r>
              <a:rPr lang="en-GB" sz="2400" dirty="0" smtClean="0"/>
              <a:t>Your questions need to be clear – remember you’ll come back to these out of context. Do you know what you’re on about?!</a:t>
            </a:r>
          </a:p>
          <a:p>
            <a:pPr marL="342900" indent="-342900">
              <a:buAutoNum type="arabicParenR"/>
            </a:pPr>
            <a:endParaRPr lang="en-GB" sz="2400" dirty="0"/>
          </a:p>
          <a:p>
            <a:pPr marL="342900" indent="-342900">
              <a:buAutoNum type="arabicParenR"/>
            </a:pPr>
            <a:r>
              <a:rPr lang="en-GB" sz="2400" dirty="0" smtClean="0"/>
              <a:t>The notes section needs to be detailed enough to cover everything you need to know. Remember you’re using it in the future when you’ve actually forgotten it. Write it for your future self. </a:t>
            </a:r>
            <a:endParaRPr lang="en-GB" sz="2400" dirty="0"/>
          </a:p>
        </p:txBody>
      </p:sp>
    </p:spTree>
    <p:extLst>
      <p:ext uri="{BB962C8B-B14F-4D97-AF65-F5344CB8AC3E}">
        <p14:creationId xmlns:p14="http://schemas.microsoft.com/office/powerpoint/2010/main" val="630562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a:t>
            </a:r>
            <a:endParaRPr lang="en-GB" dirty="0"/>
          </a:p>
        </p:txBody>
      </p:sp>
      <p:sp>
        <p:nvSpPr>
          <p:cNvPr id="5" name="TextBox 4"/>
          <p:cNvSpPr txBox="1"/>
          <p:nvPr/>
        </p:nvSpPr>
        <p:spPr>
          <a:xfrm rot="21072960">
            <a:off x="321282" y="1905483"/>
            <a:ext cx="5295457" cy="1200329"/>
          </a:xfrm>
          <a:prstGeom prst="rect">
            <a:avLst/>
          </a:prstGeom>
          <a:noFill/>
        </p:spPr>
        <p:txBody>
          <a:bodyPr wrap="square" rtlCol="0">
            <a:spAutoFit/>
          </a:bodyPr>
          <a:lstStyle/>
          <a:p>
            <a:r>
              <a:rPr lang="en-GB" sz="2400" dirty="0" smtClean="0">
                <a:latin typeface="American Typewriter" panose="02090604020004020304" pitchFamily="18" charset="0"/>
              </a:rPr>
              <a:t>“It helps you to learn the subject in detail as you are reflecting on the key points.” </a:t>
            </a:r>
            <a:endParaRPr lang="en-GB" sz="2400" dirty="0">
              <a:latin typeface="American Typewriter" panose="02090604020004020304" pitchFamily="18" charset="0"/>
            </a:endParaRPr>
          </a:p>
        </p:txBody>
      </p:sp>
      <p:sp>
        <p:nvSpPr>
          <p:cNvPr id="6" name="TextBox 5"/>
          <p:cNvSpPr txBox="1"/>
          <p:nvPr/>
        </p:nvSpPr>
        <p:spPr>
          <a:xfrm rot="548656">
            <a:off x="7543800" y="715768"/>
            <a:ext cx="4597400" cy="2308324"/>
          </a:xfrm>
          <a:prstGeom prst="rect">
            <a:avLst/>
          </a:prstGeom>
          <a:noFill/>
        </p:spPr>
        <p:txBody>
          <a:bodyPr wrap="square" rtlCol="0">
            <a:spAutoFit/>
          </a:bodyPr>
          <a:lstStyle/>
          <a:p>
            <a:r>
              <a:rPr lang="en-GB" sz="2400" dirty="0" smtClean="0">
                <a:latin typeface="Berlin Sans FB Demi" panose="020E0802020502020306" pitchFamily="34" charset="0"/>
              </a:rPr>
              <a:t>“It is useful for re testing – you just go back to the questions on the side in a few days and check if you remember the answer. If not, you can remind yourself easily with the bit on the right.”</a:t>
            </a:r>
            <a:endParaRPr lang="en-GB" sz="2400" dirty="0">
              <a:latin typeface="Berlin Sans FB Demi" panose="020E0802020502020306" pitchFamily="34" charset="0"/>
            </a:endParaRPr>
          </a:p>
        </p:txBody>
      </p:sp>
      <p:sp>
        <p:nvSpPr>
          <p:cNvPr id="7" name="TextBox 6"/>
          <p:cNvSpPr txBox="1"/>
          <p:nvPr/>
        </p:nvSpPr>
        <p:spPr>
          <a:xfrm rot="21303922">
            <a:off x="2819401" y="4069833"/>
            <a:ext cx="5435600" cy="1938992"/>
          </a:xfrm>
          <a:prstGeom prst="rect">
            <a:avLst/>
          </a:prstGeom>
          <a:noFill/>
        </p:spPr>
        <p:txBody>
          <a:bodyPr wrap="square" rtlCol="0">
            <a:spAutoFit/>
          </a:bodyPr>
          <a:lstStyle/>
          <a:p>
            <a:r>
              <a:rPr lang="en-GB" sz="2400" dirty="0" smtClean="0">
                <a:latin typeface="AdamGorry-Lights" panose="020F0702020204020204" pitchFamily="34" charset="0"/>
              </a:rPr>
              <a:t>“Summarising the content really helps you learn it. You’re doing something active with it which has more impact on your long term learning.”</a:t>
            </a:r>
            <a:endParaRPr lang="en-GB" sz="2400" dirty="0">
              <a:latin typeface="AdamGorry-Lights" panose="020F0702020204020204" pitchFamily="34" charset="0"/>
            </a:endParaRPr>
          </a:p>
        </p:txBody>
      </p:sp>
    </p:spTree>
    <p:extLst>
      <p:ext uri="{BB962C8B-B14F-4D97-AF65-F5344CB8AC3E}">
        <p14:creationId xmlns:p14="http://schemas.microsoft.com/office/powerpoint/2010/main" val="2531636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should I be doing?</a:t>
            </a:r>
            <a:endParaRPr lang="en-GB" dirty="0"/>
          </a:p>
        </p:txBody>
      </p:sp>
      <p:sp>
        <p:nvSpPr>
          <p:cNvPr id="3" name="Content Placeholder 2"/>
          <p:cNvSpPr>
            <a:spLocks noGrp="1"/>
          </p:cNvSpPr>
          <p:nvPr>
            <p:ph idx="1"/>
          </p:nvPr>
        </p:nvSpPr>
        <p:spPr/>
        <p:txBody>
          <a:bodyPr>
            <a:noAutofit/>
          </a:bodyPr>
          <a:lstStyle/>
          <a:p>
            <a:pPr marL="514350" indent="-514350">
              <a:buAutoNum type="arabicParenR"/>
            </a:pPr>
            <a:r>
              <a:rPr lang="en-GB" sz="2400" dirty="0" smtClean="0"/>
              <a:t>Using your notes/knowledge organiser/revision guide, read through one topic. </a:t>
            </a:r>
          </a:p>
          <a:p>
            <a:pPr marL="514350" indent="-514350">
              <a:buAutoNum type="arabicParenR"/>
            </a:pPr>
            <a:r>
              <a:rPr lang="en-GB" sz="2400" dirty="0" smtClean="0"/>
              <a:t>Using the resource above, produce your notes on the right. </a:t>
            </a:r>
          </a:p>
          <a:p>
            <a:pPr marL="514350" indent="-514350">
              <a:buAutoNum type="arabicParenR"/>
            </a:pPr>
            <a:r>
              <a:rPr lang="en-GB" sz="2400" dirty="0" smtClean="0"/>
              <a:t>Once you have produced your notes, move on to the questions. Pick things that have clear answers in your notes. </a:t>
            </a:r>
          </a:p>
          <a:p>
            <a:pPr marL="514350" indent="-514350">
              <a:buAutoNum type="arabicParenR"/>
            </a:pPr>
            <a:r>
              <a:rPr lang="en-GB" sz="2400" dirty="0" smtClean="0"/>
              <a:t>Once you have done this, move on to the summary at the bottom. In your own words, summarise the topic. </a:t>
            </a:r>
          </a:p>
          <a:p>
            <a:pPr marL="514350" indent="-514350">
              <a:buAutoNum type="arabicParenR"/>
            </a:pPr>
            <a:r>
              <a:rPr lang="en-GB" sz="2400" dirty="0" smtClean="0"/>
              <a:t>Once or twice a week, check back and try to answer the questions on the left. If you have forgotten, that is fine. The brain forgets things. Re read through the notes and the summary then answer the question again. </a:t>
            </a:r>
            <a:endParaRPr lang="en-GB" sz="2400" dirty="0"/>
          </a:p>
        </p:txBody>
      </p:sp>
    </p:spTree>
    <p:extLst>
      <p:ext uri="{BB962C8B-B14F-4D97-AF65-F5344CB8AC3E}">
        <p14:creationId xmlns:p14="http://schemas.microsoft.com/office/powerpoint/2010/main" val="36384738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11</TotalTime>
  <Words>304</Words>
  <Application>Microsoft Office PowerPoint</Application>
  <PresentationFormat>Widescreen</PresentationFormat>
  <Paragraphs>19</Paragraphs>
  <Slides>7</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AdamGorry-Lights</vt:lpstr>
      <vt:lpstr>American Typewriter</vt:lpstr>
      <vt:lpstr>Berlin Sans FB Demi</vt:lpstr>
      <vt:lpstr>Rockwell</vt:lpstr>
      <vt:lpstr>Rockwell Condensed</vt:lpstr>
      <vt:lpstr>Wingdings</vt:lpstr>
      <vt:lpstr>Wood Type</vt:lpstr>
      <vt:lpstr>Cornell Notes </vt:lpstr>
      <vt:lpstr>PowerPoint Presentation</vt:lpstr>
      <vt:lpstr>PowerPoint Presentation</vt:lpstr>
      <vt:lpstr>Cornell notes – how? </vt:lpstr>
      <vt:lpstr>PowerPoint Presentation</vt:lpstr>
      <vt:lpstr>Why?</vt:lpstr>
      <vt:lpstr>What should I be doing?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Cornell Notes</dc:title>
  <dc:creator>Miss A Forrester</dc:creator>
  <cp:lastModifiedBy>User</cp:lastModifiedBy>
  <cp:revision>5</cp:revision>
  <dcterms:created xsi:type="dcterms:W3CDTF">2019-08-08T10:19:21Z</dcterms:created>
  <dcterms:modified xsi:type="dcterms:W3CDTF">2019-09-19T11:41:31Z</dcterms:modified>
</cp:coreProperties>
</file>