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3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4B1EDA3-4195-4E7C-BEF8-F33F392499A2}"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79620F7F-2952-4D17-B2BB-DC6D5AF09E35}" type="slidenum">
              <a:rPr lang="en-GB" smtClean="0"/>
              <a:t>‹#›</a:t>
            </a:fld>
            <a:endParaRPr lang="en-GB"/>
          </a:p>
        </p:txBody>
      </p:sp>
    </p:spTree>
    <p:extLst>
      <p:ext uri="{BB962C8B-B14F-4D97-AF65-F5344CB8AC3E}">
        <p14:creationId xmlns:p14="http://schemas.microsoft.com/office/powerpoint/2010/main" val="1724714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B1EDA3-4195-4E7C-BEF8-F33F392499A2}"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3725070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B1EDA3-4195-4E7C-BEF8-F33F392499A2}"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1719257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B1EDA3-4195-4E7C-BEF8-F33F392499A2}"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522709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94B1EDA3-4195-4E7C-BEF8-F33F392499A2}" type="datetimeFigureOut">
              <a:rPr lang="en-GB" smtClean="0"/>
              <a:t>19/09/2019</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79620F7F-2952-4D17-B2BB-DC6D5AF09E35}" type="slidenum">
              <a:rPr lang="en-GB" smtClean="0"/>
              <a:t>‹#›</a:t>
            </a:fld>
            <a:endParaRPr lang="en-GB"/>
          </a:p>
        </p:txBody>
      </p:sp>
    </p:spTree>
    <p:extLst>
      <p:ext uri="{BB962C8B-B14F-4D97-AF65-F5344CB8AC3E}">
        <p14:creationId xmlns:p14="http://schemas.microsoft.com/office/powerpoint/2010/main" val="164841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B1EDA3-4195-4E7C-BEF8-F33F392499A2}" type="datetimeFigureOut">
              <a:rPr lang="en-GB" smtClean="0"/>
              <a:t>19/09/2019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2830699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B1EDA3-4195-4E7C-BEF8-F33F392499A2}" type="datetimeFigureOut">
              <a:rPr lang="en-GB" smtClean="0"/>
              <a:t>19/09/2019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262316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B1EDA3-4195-4E7C-BEF8-F33F392499A2}" type="datetimeFigureOut">
              <a:rPr lang="en-GB" smtClean="0"/>
              <a:t>19/09/2019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18571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1EDA3-4195-4E7C-BEF8-F33F392499A2}" type="datetimeFigureOut">
              <a:rPr lang="en-GB" smtClean="0"/>
              <a:t>19/09/2019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4283513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4B1EDA3-4195-4E7C-BEF8-F33F392499A2}" type="datetimeFigureOut">
              <a:rPr lang="en-GB" smtClean="0"/>
              <a:t>19/09/2019</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4205274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4B1EDA3-4195-4E7C-BEF8-F33F392499A2}" type="datetimeFigureOut">
              <a:rPr lang="en-GB" smtClean="0"/>
              <a:t>19/09/2019</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9620F7F-2952-4D17-B2BB-DC6D5AF09E35}" type="slidenum">
              <a:rPr lang="en-GB" smtClean="0"/>
              <a:t>‹#›</a:t>
            </a:fld>
            <a:endParaRPr lang="en-GB"/>
          </a:p>
        </p:txBody>
      </p:sp>
    </p:spTree>
    <p:extLst>
      <p:ext uri="{BB962C8B-B14F-4D97-AF65-F5344CB8AC3E}">
        <p14:creationId xmlns:p14="http://schemas.microsoft.com/office/powerpoint/2010/main" val="1298742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94B1EDA3-4195-4E7C-BEF8-F33F392499A2}" type="datetimeFigureOut">
              <a:rPr lang="en-GB" smtClean="0"/>
              <a:t>19/09/2019</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79620F7F-2952-4D17-B2BB-DC6D5AF09E35}" type="slidenum">
              <a:rPr lang="en-GB" smtClean="0"/>
              <a:t>‹#›</a:t>
            </a:fld>
            <a:endParaRPr lang="en-GB"/>
          </a:p>
        </p:txBody>
      </p:sp>
    </p:spTree>
    <p:extLst>
      <p:ext uri="{BB962C8B-B14F-4D97-AF65-F5344CB8AC3E}">
        <p14:creationId xmlns:p14="http://schemas.microsoft.com/office/powerpoint/2010/main" val="29636409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C20EvKtdJwQ" TargetMode="External"/><Relationship Id="rId2" Type="http://schemas.openxmlformats.org/officeDocument/2006/relationships/slideLayout" Target="../slideLayouts/slideLayout2.xml"/><Relationship Id="rId1" Type="http://schemas.openxmlformats.org/officeDocument/2006/relationships/video" Target="https://www.youtube.com/embed/C20EvKtdJwQ"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Leitner</a:t>
            </a:r>
            <a:r>
              <a:rPr lang="en-GB" dirty="0" smtClean="0"/>
              <a:t> Method </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677189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548" y="0"/>
            <a:ext cx="10058400" cy="1609344"/>
          </a:xfrm>
        </p:spPr>
        <p:txBody>
          <a:bodyPr/>
          <a:lstStyle/>
          <a:p>
            <a:r>
              <a:rPr lang="en-GB" dirty="0" smtClean="0"/>
              <a:t>Watch </a:t>
            </a:r>
            <a:endParaRPr lang="en-GB" dirty="0"/>
          </a:p>
        </p:txBody>
      </p:sp>
      <p:sp>
        <p:nvSpPr>
          <p:cNvPr id="3" name="Content Placeholder 2"/>
          <p:cNvSpPr>
            <a:spLocks noGrp="1"/>
          </p:cNvSpPr>
          <p:nvPr>
            <p:ph idx="1"/>
          </p:nvPr>
        </p:nvSpPr>
        <p:spPr>
          <a:xfrm>
            <a:off x="3051048" y="484632"/>
            <a:ext cx="10058400" cy="4050792"/>
          </a:xfrm>
        </p:spPr>
        <p:txBody>
          <a:bodyPr/>
          <a:lstStyle/>
          <a:p>
            <a:r>
              <a:rPr lang="en-GB" dirty="0">
                <a:hlinkClick r:id="rId3"/>
              </a:rPr>
              <a:t>https://www.youtube.com/watch?v=C20EvKtdJwQ</a:t>
            </a:r>
            <a:endParaRPr lang="en-GB" dirty="0"/>
          </a:p>
          <a:p>
            <a:endParaRPr lang="en-GB" dirty="0"/>
          </a:p>
        </p:txBody>
      </p:sp>
      <p:pic>
        <p:nvPicPr>
          <p:cNvPr id="4" name="C20EvKtdJwQ"/>
          <p:cNvPicPr>
            <a:picLocks noRot="1" noChangeAspect="1"/>
          </p:cNvPicPr>
          <p:nvPr>
            <a:videoFile r:link="rId1"/>
          </p:nvPr>
        </p:nvPicPr>
        <p:blipFill>
          <a:blip r:embed="rId4"/>
          <a:stretch>
            <a:fillRect/>
          </a:stretch>
        </p:blipFill>
        <p:spPr>
          <a:xfrm>
            <a:off x="508000" y="1224153"/>
            <a:ext cx="9588500" cy="5393531"/>
          </a:xfrm>
          <a:prstGeom prst="rect">
            <a:avLst/>
          </a:prstGeom>
        </p:spPr>
      </p:pic>
    </p:spTree>
    <p:extLst>
      <p:ext uri="{BB962C8B-B14F-4D97-AF65-F5344CB8AC3E}">
        <p14:creationId xmlns:p14="http://schemas.microsoft.com/office/powerpoint/2010/main" val="1189734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t>
            </a:r>
            <a:endParaRPr lang="en-GB" dirty="0"/>
          </a:p>
        </p:txBody>
      </p:sp>
      <p:pic>
        <p:nvPicPr>
          <p:cNvPr id="4" name="Picture 3"/>
          <p:cNvPicPr>
            <a:picLocks noChangeAspect="1"/>
          </p:cNvPicPr>
          <p:nvPr/>
        </p:nvPicPr>
        <p:blipFill>
          <a:blip r:embed="rId2"/>
          <a:stretch>
            <a:fillRect/>
          </a:stretch>
        </p:blipFill>
        <p:spPr>
          <a:xfrm>
            <a:off x="2454148" y="1598676"/>
            <a:ext cx="7289799" cy="3716932"/>
          </a:xfrm>
          <a:prstGeom prst="rect">
            <a:avLst/>
          </a:prstGeom>
        </p:spPr>
      </p:pic>
    </p:spTree>
    <p:extLst>
      <p:ext uri="{BB962C8B-B14F-4D97-AF65-F5344CB8AC3E}">
        <p14:creationId xmlns:p14="http://schemas.microsoft.com/office/powerpoint/2010/main" val="4171641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I need to do, to do this well? </a:t>
            </a:r>
            <a:endParaRPr lang="en-GB" dirty="0"/>
          </a:p>
        </p:txBody>
      </p:sp>
      <p:sp>
        <p:nvSpPr>
          <p:cNvPr id="3" name="Content Placeholder 2"/>
          <p:cNvSpPr>
            <a:spLocks noGrp="1"/>
          </p:cNvSpPr>
          <p:nvPr>
            <p:ph idx="1"/>
          </p:nvPr>
        </p:nvSpPr>
        <p:spPr/>
        <p:txBody>
          <a:bodyPr/>
          <a:lstStyle/>
          <a:p>
            <a:r>
              <a:rPr lang="en-GB" dirty="0" smtClean="0"/>
              <a:t>Produce flash cards – or buy some (</a:t>
            </a:r>
            <a:r>
              <a:rPr lang="en-GB" dirty="0" err="1" smtClean="0"/>
              <a:t>Flipsco</a:t>
            </a:r>
            <a:r>
              <a:rPr lang="en-GB" dirty="0" smtClean="0"/>
              <a:t> Cards for example). </a:t>
            </a:r>
          </a:p>
          <a:p>
            <a:r>
              <a:rPr lang="en-GB" dirty="0" smtClean="0"/>
              <a:t>Cover a range of topics </a:t>
            </a:r>
          </a:p>
          <a:p>
            <a:r>
              <a:rPr lang="en-GB" dirty="0" smtClean="0"/>
              <a:t>Have gone over the content at least once so you have a starting point. </a:t>
            </a:r>
            <a:endParaRPr lang="en-GB" dirty="0"/>
          </a:p>
        </p:txBody>
      </p:sp>
    </p:spTree>
    <p:extLst>
      <p:ext uri="{BB962C8B-B14F-4D97-AF65-F5344CB8AC3E}">
        <p14:creationId xmlns:p14="http://schemas.microsoft.com/office/powerpoint/2010/main" val="7374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142595099"/>
              </p:ext>
            </p:extLst>
          </p:nvPr>
        </p:nvGraphicFramePr>
        <p:xfrm>
          <a:off x="1977587" y="3384978"/>
          <a:ext cx="7719300" cy="3209580"/>
        </p:xfrm>
        <a:graphic>
          <a:graphicData uri="http://schemas.openxmlformats.org/drawingml/2006/table">
            <a:tbl>
              <a:tblPr/>
              <a:tblGrid>
                <a:gridCol w="1929825">
                  <a:extLst>
                    <a:ext uri="{9D8B030D-6E8A-4147-A177-3AD203B41FA5}">
                      <a16:colId xmlns:a16="http://schemas.microsoft.com/office/drawing/2014/main" xmlns="" val="2814636389"/>
                    </a:ext>
                  </a:extLst>
                </a:gridCol>
                <a:gridCol w="1929825">
                  <a:extLst>
                    <a:ext uri="{9D8B030D-6E8A-4147-A177-3AD203B41FA5}">
                      <a16:colId xmlns:a16="http://schemas.microsoft.com/office/drawing/2014/main" xmlns="" val="2203268665"/>
                    </a:ext>
                  </a:extLst>
                </a:gridCol>
                <a:gridCol w="1929825">
                  <a:extLst>
                    <a:ext uri="{9D8B030D-6E8A-4147-A177-3AD203B41FA5}">
                      <a16:colId xmlns:a16="http://schemas.microsoft.com/office/drawing/2014/main" xmlns="" val="3683546266"/>
                    </a:ext>
                  </a:extLst>
                </a:gridCol>
                <a:gridCol w="1929825">
                  <a:extLst>
                    <a:ext uri="{9D8B030D-6E8A-4147-A177-3AD203B41FA5}">
                      <a16:colId xmlns:a16="http://schemas.microsoft.com/office/drawing/2014/main" xmlns="" val="2526475737"/>
                    </a:ext>
                  </a:extLst>
                </a:gridCol>
              </a:tblGrid>
              <a:tr h="0">
                <a:tc>
                  <a:txBody>
                    <a:bodyPr/>
                    <a:lstStyle/>
                    <a:p>
                      <a:pPr fontAlgn="t"/>
                      <a:r>
                        <a:rPr lang="en-GB" sz="2000">
                          <a:effectLst/>
                        </a:rPr>
                        <a:t>Review Box 1</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Review Box 2</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Review Box 3</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Review Box 4</a:t>
                      </a:r>
                      <a:br>
                        <a:rPr lang="en-GB" sz="2000">
                          <a:effectLst/>
                        </a:rPr>
                      </a:br>
                      <a:endParaRPr lang="en-GB" sz="2000">
                        <a:effectLst/>
                      </a:endParaRPr>
                    </a:p>
                  </a:txBody>
                  <a:tcPr marL="16158" marR="16158" marT="16158" marB="16158">
                    <a:lnL>
                      <a:noFill/>
                    </a:lnL>
                    <a:lnR>
                      <a:noFill/>
                    </a:lnR>
                    <a:lnT>
                      <a:noFill/>
                    </a:lnT>
                    <a:lnB>
                      <a:noFill/>
                    </a:lnB>
                  </a:tcPr>
                </a:tc>
                <a:extLst>
                  <a:ext uri="{0D108BD9-81ED-4DB2-BD59-A6C34878D82A}">
                    <a16:rowId xmlns:a16="http://schemas.microsoft.com/office/drawing/2014/main" xmlns="" val="694648198"/>
                  </a:ext>
                </a:extLst>
              </a:tr>
              <a:tr h="0">
                <a:tc>
                  <a:txBody>
                    <a:bodyPr/>
                    <a:lstStyle/>
                    <a:p>
                      <a:pPr fontAlgn="t"/>
                      <a:r>
                        <a:rPr lang="en-GB" sz="2000">
                          <a:effectLst/>
                        </a:rPr>
                        <a:t>4 times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3 times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2 times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1 time a day</a:t>
                      </a:r>
                      <a:br>
                        <a:rPr lang="en-GB" sz="2000">
                          <a:effectLst/>
                        </a:rPr>
                      </a:br>
                      <a:endParaRPr lang="en-GB" sz="2000">
                        <a:effectLst/>
                      </a:endParaRPr>
                    </a:p>
                  </a:txBody>
                  <a:tcPr marL="16158" marR="16158" marT="16158" marB="16158">
                    <a:lnL>
                      <a:noFill/>
                    </a:lnL>
                    <a:lnR>
                      <a:noFill/>
                    </a:lnR>
                    <a:lnT>
                      <a:noFill/>
                    </a:lnT>
                    <a:lnB>
                      <a:noFill/>
                    </a:lnB>
                  </a:tcPr>
                </a:tc>
                <a:extLst>
                  <a:ext uri="{0D108BD9-81ED-4DB2-BD59-A6C34878D82A}">
                    <a16:rowId xmlns:a16="http://schemas.microsoft.com/office/drawing/2014/main" xmlns="" val="3891692076"/>
                  </a:ext>
                </a:extLst>
              </a:tr>
              <a:tr h="0">
                <a:tc>
                  <a:txBody>
                    <a:bodyPr/>
                    <a:lstStyle/>
                    <a:p>
                      <a:pPr fontAlgn="t"/>
                      <a:r>
                        <a:rPr lang="en-GB" sz="2000">
                          <a:effectLst/>
                        </a:rPr>
                        <a:t>3 times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2 times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1 time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every other day</a:t>
                      </a:r>
                      <a:br>
                        <a:rPr lang="en-GB" sz="2000">
                          <a:effectLst/>
                        </a:rPr>
                      </a:br>
                      <a:endParaRPr lang="en-GB" sz="2000">
                        <a:effectLst/>
                      </a:endParaRPr>
                    </a:p>
                  </a:txBody>
                  <a:tcPr marL="16158" marR="16158" marT="16158" marB="16158">
                    <a:lnL>
                      <a:noFill/>
                    </a:lnL>
                    <a:lnR>
                      <a:noFill/>
                    </a:lnR>
                    <a:lnT>
                      <a:noFill/>
                    </a:lnT>
                    <a:lnB>
                      <a:noFill/>
                    </a:lnB>
                  </a:tcPr>
                </a:tc>
                <a:extLst>
                  <a:ext uri="{0D108BD9-81ED-4DB2-BD59-A6C34878D82A}">
                    <a16:rowId xmlns:a16="http://schemas.microsoft.com/office/drawing/2014/main" xmlns="" val="1061104691"/>
                  </a:ext>
                </a:extLst>
              </a:tr>
              <a:tr h="0">
                <a:tc>
                  <a:txBody>
                    <a:bodyPr/>
                    <a:lstStyle/>
                    <a:p>
                      <a:pPr fontAlgn="t"/>
                      <a:r>
                        <a:rPr lang="en-GB" sz="2000">
                          <a:effectLst/>
                        </a:rPr>
                        <a:t>2 times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1 time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every other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2 times a week</a:t>
                      </a:r>
                      <a:br>
                        <a:rPr lang="en-GB" sz="2000">
                          <a:effectLst/>
                        </a:rPr>
                      </a:br>
                      <a:endParaRPr lang="en-GB" sz="2000">
                        <a:effectLst/>
                      </a:endParaRPr>
                    </a:p>
                  </a:txBody>
                  <a:tcPr marL="16158" marR="16158" marT="16158" marB="16158">
                    <a:lnL>
                      <a:noFill/>
                    </a:lnL>
                    <a:lnR>
                      <a:noFill/>
                    </a:lnR>
                    <a:lnT>
                      <a:noFill/>
                    </a:lnT>
                    <a:lnB>
                      <a:noFill/>
                    </a:lnB>
                  </a:tcPr>
                </a:tc>
                <a:extLst>
                  <a:ext uri="{0D108BD9-81ED-4DB2-BD59-A6C34878D82A}">
                    <a16:rowId xmlns:a16="http://schemas.microsoft.com/office/drawing/2014/main" xmlns="" val="4132807913"/>
                  </a:ext>
                </a:extLst>
              </a:tr>
              <a:tr h="0">
                <a:tc>
                  <a:txBody>
                    <a:bodyPr/>
                    <a:lstStyle/>
                    <a:p>
                      <a:pPr fontAlgn="t"/>
                      <a:r>
                        <a:rPr lang="en-GB" sz="2000">
                          <a:effectLst/>
                        </a:rPr>
                        <a:t>1 time a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every other day</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a:effectLst/>
                        </a:rPr>
                        <a:t>twice a week</a:t>
                      </a:r>
                      <a:br>
                        <a:rPr lang="en-GB" sz="2000">
                          <a:effectLst/>
                        </a:rPr>
                      </a:br>
                      <a:endParaRPr lang="en-GB" sz="2000">
                        <a:effectLst/>
                      </a:endParaRPr>
                    </a:p>
                  </a:txBody>
                  <a:tcPr marL="16158" marR="16158" marT="16158" marB="16158">
                    <a:lnL>
                      <a:noFill/>
                    </a:lnL>
                    <a:lnR>
                      <a:noFill/>
                    </a:lnR>
                    <a:lnT>
                      <a:noFill/>
                    </a:lnT>
                    <a:lnB>
                      <a:noFill/>
                    </a:lnB>
                  </a:tcPr>
                </a:tc>
                <a:tc>
                  <a:txBody>
                    <a:bodyPr/>
                    <a:lstStyle/>
                    <a:p>
                      <a:pPr fontAlgn="t"/>
                      <a:r>
                        <a:rPr lang="en-GB" sz="2000" dirty="0">
                          <a:effectLst/>
                        </a:rPr>
                        <a:t>once a week</a:t>
                      </a:r>
                      <a:br>
                        <a:rPr lang="en-GB" sz="2000" dirty="0">
                          <a:effectLst/>
                        </a:rPr>
                      </a:br>
                      <a:endParaRPr lang="en-GB" sz="2000" dirty="0">
                        <a:effectLst/>
                      </a:endParaRPr>
                    </a:p>
                  </a:txBody>
                  <a:tcPr marL="16158" marR="16158" marT="16158" marB="16158">
                    <a:lnL>
                      <a:noFill/>
                    </a:lnL>
                    <a:lnR>
                      <a:noFill/>
                    </a:lnR>
                    <a:lnT>
                      <a:noFill/>
                    </a:lnT>
                    <a:lnB>
                      <a:noFill/>
                    </a:lnB>
                  </a:tcPr>
                </a:tc>
                <a:extLst>
                  <a:ext uri="{0D108BD9-81ED-4DB2-BD59-A6C34878D82A}">
                    <a16:rowId xmlns:a16="http://schemas.microsoft.com/office/drawing/2014/main" xmlns="" val="892611570"/>
                  </a:ext>
                </a:extLst>
              </a:tr>
            </a:tbl>
          </a:graphicData>
        </a:graphic>
      </p:graphicFrame>
      <p:sp>
        <p:nvSpPr>
          <p:cNvPr id="5" name="Rectangle 1"/>
          <p:cNvSpPr>
            <a:spLocks noChangeArrowheads="1"/>
          </p:cNvSpPr>
          <p:nvPr/>
        </p:nvSpPr>
        <p:spPr bwMode="auto">
          <a:xfrm>
            <a:off x="587375" y="789356"/>
            <a:ext cx="11033125"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rPr>
              <a:t/>
            </a:r>
            <a:br>
              <a:rPr kumimoji="0" lang="en-US" altLang="en-US" sz="1800" b="0" i="0" u="none" strike="noStrike" cap="none" normalizeH="0" baseline="0" dirty="0" smtClean="0">
                <a:ln>
                  <a:noFill/>
                </a:ln>
                <a:solidFill>
                  <a:schemeClr val="tx1"/>
                </a:solidFill>
                <a:effectLst/>
              </a:rPr>
            </a:b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rgbClr val="000000"/>
                </a:solidFill>
                <a:effectLst/>
                <a:latin typeface="Rockwell" panose="02060603020205020403" pitchFamily="18" charset="0"/>
                <a:cs typeface="Times New Roman" panose="02020603050405020304" pitchFamily="18" charset="0"/>
              </a:rPr>
              <a:t>The key to the efficiency and effectiveness of the </a:t>
            </a:r>
            <a:r>
              <a:rPr kumimoji="0" lang="en-US" altLang="en-US" sz="1800" b="0" i="0" u="none" strike="noStrike" cap="none" normalizeH="0" baseline="0" dirty="0" err="1" smtClean="0">
                <a:ln>
                  <a:noFill/>
                </a:ln>
                <a:solidFill>
                  <a:srgbClr val="000000"/>
                </a:solidFill>
                <a:effectLst/>
                <a:latin typeface="Rockwell" panose="02060603020205020403" pitchFamily="18" charset="0"/>
                <a:cs typeface="Times New Roman" panose="02020603050405020304" pitchFamily="18" charset="0"/>
              </a:rPr>
              <a:t>Leitner</a:t>
            </a:r>
            <a:r>
              <a:rPr kumimoji="0" lang="en-US" altLang="en-US" sz="1800" b="0" i="0" u="none" strike="noStrike" cap="none" normalizeH="0" baseline="0" dirty="0" smtClean="0">
                <a:ln>
                  <a:noFill/>
                </a:ln>
                <a:solidFill>
                  <a:srgbClr val="000000"/>
                </a:solidFill>
                <a:effectLst/>
                <a:latin typeface="Rockwell" panose="02060603020205020403" pitchFamily="18" charset="0"/>
                <a:cs typeface="Times New Roman" panose="02020603050405020304" pitchFamily="18" charset="0"/>
              </a:rPr>
              <a:t> system is that the cards in the lower boxes--the ones you know less well--are reviewed more frequently than the cards in the higher boxes. For example, in a four-box set up, the cards in Box 1 might be reviewed four times as often as those in Box 4. It's up to you to choose the frequency of review for each box. Here are some example review times for a four-box set up:</a:t>
            </a:r>
            <a:r>
              <a:rPr kumimoji="0" lang="en-US" altLang="en-US" sz="1800" b="0" i="0" u="none" strike="noStrike" cap="none" normalizeH="0" baseline="0" dirty="0" smtClean="0">
                <a:ln>
                  <a:noFill/>
                </a:ln>
                <a:solidFill>
                  <a:schemeClr val="tx1"/>
                </a:solidFill>
                <a:effectLst/>
              </a:rPr>
              <a:t/>
            </a:r>
            <a:br>
              <a:rPr kumimoji="0" lang="en-US" altLang="en-US" sz="1800" b="0" i="0" u="none" strike="noStrike" cap="none" normalizeH="0" baseline="0" dirty="0" smtClean="0">
                <a:ln>
                  <a:noFill/>
                </a:ln>
                <a:solidFill>
                  <a:schemeClr val="tx1"/>
                </a:solidFill>
                <a:effectLst/>
              </a:rPr>
            </a:b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Title 1"/>
          <p:cNvSpPr>
            <a:spLocks noGrp="1"/>
          </p:cNvSpPr>
          <p:nvPr>
            <p:ph type="title"/>
          </p:nvPr>
        </p:nvSpPr>
        <p:spPr>
          <a:xfrm>
            <a:off x="472948" y="129032"/>
            <a:ext cx="10058400" cy="1609344"/>
          </a:xfrm>
        </p:spPr>
        <p:txBody>
          <a:bodyPr/>
          <a:lstStyle/>
          <a:p>
            <a:r>
              <a:rPr lang="en-GB" dirty="0" smtClean="0"/>
              <a:t>How? </a:t>
            </a:r>
            <a:endParaRPr lang="en-GB" dirty="0"/>
          </a:p>
        </p:txBody>
      </p:sp>
    </p:spTree>
    <p:extLst>
      <p:ext uri="{BB962C8B-B14F-4D97-AF65-F5344CB8AC3E}">
        <p14:creationId xmlns:p14="http://schemas.microsoft.com/office/powerpoint/2010/main" val="153853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Long term learning </a:t>
            </a:r>
            <a:endParaRPr lang="en-GB" dirty="0"/>
          </a:p>
        </p:txBody>
      </p:sp>
      <p:sp>
        <p:nvSpPr>
          <p:cNvPr id="3" name="Content Placeholder 2"/>
          <p:cNvSpPr>
            <a:spLocks noGrp="1"/>
          </p:cNvSpPr>
          <p:nvPr>
            <p:ph idx="1"/>
          </p:nvPr>
        </p:nvSpPr>
        <p:spPr/>
        <p:txBody>
          <a:bodyPr/>
          <a:lstStyle/>
          <a:p>
            <a:r>
              <a:rPr lang="en-US" dirty="0"/>
              <a:t>1. Once all your cards have been promoted to the highest box, turn them over and learn them back to front. Start them all off in Box 1 and read the answer, definition, formula or whatever and see if you can supply the question or term. Continue until once again all cards are in the highest box.</a:t>
            </a:r>
            <a:br>
              <a:rPr lang="en-US" dirty="0"/>
            </a:br>
            <a:r>
              <a:rPr lang="en-US" dirty="0"/>
              <a:t/>
            </a:r>
            <a:br>
              <a:rPr lang="en-US" dirty="0"/>
            </a:br>
            <a:r>
              <a:rPr lang="en-US" dirty="0"/>
              <a:t>2. After all cards are in the highest box, demote them all back down to Box one and review them again. Now you are </a:t>
            </a:r>
            <a:r>
              <a:rPr lang="en-US" dirty="0" err="1"/>
              <a:t>reviewiing</a:t>
            </a:r>
            <a:r>
              <a:rPr lang="en-US" dirty="0"/>
              <a:t> for speed, to reach fluency (also called automaticity). Deep learning is not only much longer lasting, but it allows faster recall</a:t>
            </a:r>
            <a:endParaRPr lang="en-GB" dirty="0"/>
          </a:p>
        </p:txBody>
      </p:sp>
    </p:spTree>
    <p:extLst>
      <p:ext uri="{BB962C8B-B14F-4D97-AF65-F5344CB8AC3E}">
        <p14:creationId xmlns:p14="http://schemas.microsoft.com/office/powerpoint/2010/main" val="3386293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6</TotalTime>
  <Words>191</Words>
  <Application>Microsoft Office PowerPoint</Application>
  <PresentationFormat>Widescreen</PresentationFormat>
  <Paragraphs>32</Paragraphs>
  <Slides>6</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Rockwell</vt:lpstr>
      <vt:lpstr>Rockwell Condensed</vt:lpstr>
      <vt:lpstr>Times New Roman</vt:lpstr>
      <vt:lpstr>Wingdings</vt:lpstr>
      <vt:lpstr>Wood Type</vt:lpstr>
      <vt:lpstr>Leitner Method </vt:lpstr>
      <vt:lpstr>Watch </vt:lpstr>
      <vt:lpstr>How? </vt:lpstr>
      <vt:lpstr>What do I need to do, to do this well? </vt:lpstr>
      <vt:lpstr>How? </vt:lpstr>
      <vt:lpstr>Long term learning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Leitner Method </dc:title>
  <dc:creator>Miss A Forrester</dc:creator>
  <cp:lastModifiedBy>User</cp:lastModifiedBy>
  <cp:revision>2</cp:revision>
  <dcterms:created xsi:type="dcterms:W3CDTF">2019-08-08T11:53:12Z</dcterms:created>
  <dcterms:modified xsi:type="dcterms:W3CDTF">2019-09-19T17:31:27Z</dcterms:modified>
</cp:coreProperties>
</file>